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335" r:id="rId19"/>
    <p:sldId id="275" r:id="rId20"/>
    <p:sldId id="276" r:id="rId21"/>
    <p:sldId id="277" r:id="rId22"/>
    <p:sldId id="278" r:id="rId23"/>
    <p:sldId id="279" r:id="rId24"/>
    <p:sldId id="332" r:id="rId25"/>
    <p:sldId id="333" r:id="rId26"/>
    <p:sldId id="334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336" r:id="rId35"/>
    <p:sldId id="288" r:id="rId36"/>
    <p:sldId id="289" r:id="rId37"/>
    <p:sldId id="337" r:id="rId38"/>
    <p:sldId id="290" r:id="rId39"/>
    <p:sldId id="291" r:id="rId40"/>
    <p:sldId id="292" r:id="rId41"/>
    <p:sldId id="338" r:id="rId42"/>
    <p:sldId id="293" r:id="rId43"/>
    <p:sldId id="294" r:id="rId44"/>
    <p:sldId id="295" r:id="rId45"/>
    <p:sldId id="296" r:id="rId46"/>
    <p:sldId id="339" r:id="rId47"/>
    <p:sldId id="297" r:id="rId48"/>
    <p:sldId id="356" r:id="rId49"/>
    <p:sldId id="298" r:id="rId50"/>
    <p:sldId id="299" r:id="rId51"/>
    <p:sldId id="357" r:id="rId52"/>
    <p:sldId id="300" r:id="rId53"/>
    <p:sldId id="301" r:id="rId54"/>
    <p:sldId id="353" r:id="rId55"/>
    <p:sldId id="354" r:id="rId56"/>
    <p:sldId id="302" r:id="rId57"/>
    <p:sldId id="303" r:id="rId58"/>
    <p:sldId id="340" r:id="rId59"/>
    <p:sldId id="341" r:id="rId60"/>
    <p:sldId id="342" r:id="rId61"/>
    <p:sldId id="343" r:id="rId62"/>
    <p:sldId id="344" r:id="rId63"/>
    <p:sldId id="345" r:id="rId64"/>
    <p:sldId id="346" r:id="rId65"/>
    <p:sldId id="347" r:id="rId66"/>
    <p:sldId id="348" r:id="rId67"/>
    <p:sldId id="349" r:id="rId68"/>
    <p:sldId id="350" r:id="rId69"/>
    <p:sldId id="351" r:id="rId70"/>
    <p:sldId id="352" r:id="rId71"/>
    <p:sldId id="305" r:id="rId72"/>
    <p:sldId id="306" r:id="rId73"/>
    <p:sldId id="307" r:id="rId74"/>
    <p:sldId id="308" r:id="rId75"/>
    <p:sldId id="309" r:id="rId76"/>
    <p:sldId id="310" r:id="rId77"/>
    <p:sldId id="311" r:id="rId78"/>
    <p:sldId id="312" r:id="rId79"/>
    <p:sldId id="313" r:id="rId80"/>
    <p:sldId id="314" r:id="rId81"/>
    <p:sldId id="317" r:id="rId82"/>
    <p:sldId id="326" r:id="rId83"/>
    <p:sldId id="327" r:id="rId84"/>
    <p:sldId id="328" r:id="rId85"/>
    <p:sldId id="329" r:id="rId86"/>
    <p:sldId id="330" r:id="rId87"/>
    <p:sldId id="331" r:id="rId88"/>
    <p:sldId id="316" r:id="rId89"/>
    <p:sldId id="318" r:id="rId90"/>
    <p:sldId id="319" r:id="rId91"/>
    <p:sldId id="320" r:id="rId92"/>
    <p:sldId id="321" r:id="rId93"/>
    <p:sldId id="322" r:id="rId94"/>
    <p:sldId id="323" r:id="rId95"/>
    <p:sldId id="324" r:id="rId96"/>
    <p:sldId id="325" r:id="rId9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02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1546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5913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802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997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3360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143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945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321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43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431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655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03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eo.pl/54212722" TargetMode="External"/><Relationship Id="rId2" Type="http://schemas.openxmlformats.org/officeDocument/2006/relationships/hyperlink" Target="https://www.empik.com/wykres-entalpia-entropia-dla-pary-wodnej-do-1000-c-i-95-mpa-wukalowicz-m-p,p1214289254,ksiazka-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ome.agh.edu.pl/~siwek/Maszyny_I_Urzadzenia_Energetyczne_2017/Z.4.%20Energetyka%20parowa/Wykres%20i%20tablice.pdf" TargetMode="External"/><Relationship Id="rId4" Type="http://schemas.openxmlformats.org/officeDocument/2006/relationships/hyperlink" Target="http://www.e-synergia.eu/arch/blog.php?post=01022014-calc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eo.pl/54212722" TargetMode="External"/><Relationship Id="rId2" Type="http://schemas.openxmlformats.org/officeDocument/2006/relationships/hyperlink" Target="https://www.empik.com/wykres-entalpia-entropia-dla-pary-wodnej-do-1000-c-i-95-mpa-wukalowicz-m-p,p1214289254,ksiazka-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ome.agh.edu.pl/~siwek/Maszyny_I_Urzadzenia_Energetyczne_2017/Z.4.%20Energetyka%20parowa/Wykres%20i%20tablice.pdf" TargetMode="External"/><Relationship Id="rId4" Type="http://schemas.openxmlformats.org/officeDocument/2006/relationships/hyperlink" Target="http://www.e-synergia.eu/arch/blog.php?post=01022014-calc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5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61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png"/><Relationship Id="rId4" Type="http://schemas.openxmlformats.org/officeDocument/2006/relationships/image" Target="../media/image21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19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0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1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dirty="0" smtClean="0"/>
              <a:t>Zagadnienia</a:t>
            </a:r>
            <a:endParaRPr lang="pl-PL" dirty="0"/>
          </a:p>
          <a:p>
            <a:pPr lvl="0"/>
            <a:r>
              <a:rPr lang="pl-PL" dirty="0" smtClean="0"/>
              <a:t>Wprowadzenie </a:t>
            </a:r>
            <a:r>
              <a:rPr lang="pl-PL" dirty="0"/>
              <a:t>w problematykę związaną z nauką o własnościach, zjawiskach i procesach </a:t>
            </a:r>
            <a:r>
              <a:rPr lang="pl-PL" dirty="0" smtClean="0"/>
              <a:t>cieplnych:</a:t>
            </a:r>
          </a:p>
          <a:p>
            <a:pPr lvl="0"/>
            <a:r>
              <a:rPr lang="pl-PL" dirty="0"/>
              <a:t>Co to jest termodynamika – jej podział</a:t>
            </a:r>
          </a:p>
          <a:p>
            <a:pPr lvl="0"/>
            <a:r>
              <a:rPr lang="pl-PL" dirty="0"/>
              <a:t>Układy termodynamiczne, rodzaje ich charakterystyka</a:t>
            </a:r>
          </a:p>
          <a:p>
            <a:pPr lvl="0"/>
            <a:r>
              <a:rPr lang="pl-PL" dirty="0"/>
              <a:t>Opis układu , stan układu, parametry stanu, układ zupełny parametrów</a:t>
            </a:r>
          </a:p>
          <a:p>
            <a:r>
              <a:rPr lang="pl-PL" dirty="0"/>
              <a:t>Ważniejsze wielkości termodynamiczne</a:t>
            </a:r>
            <a:endParaRPr lang="pl-PL" dirty="0" smtClean="0"/>
          </a:p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5534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71941"/>
            <a:ext cx="10515600" cy="549275"/>
          </a:xfrm>
        </p:spPr>
        <p:txBody>
          <a:bodyPr>
            <a:normAutofit/>
          </a:bodyPr>
          <a:lstStyle/>
          <a:p>
            <a:r>
              <a:rPr lang="pl-PL" sz="3200" dirty="0" smtClean="0"/>
              <a:t>Równanie stanu gazu doskonałego- Równanie Clapeyrona</a:t>
            </a:r>
            <a:endParaRPr lang="pl-PL" sz="3200" dirty="0"/>
          </a:p>
        </p:txBody>
      </p:sp>
      <p:pic>
        <p:nvPicPr>
          <p:cNvPr id="4" name="Obraz 3" descr="C:\Users\Ewaa\Desktop\a_błyskawice\20170308_0859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8162" y="729065"/>
            <a:ext cx="4657725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564" y="721216"/>
            <a:ext cx="5915025" cy="37719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749" y="4508812"/>
            <a:ext cx="5800725" cy="100012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827" y="3356288"/>
            <a:ext cx="4353060" cy="342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50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Użyteczne prawa termodynamiczne</a:t>
            </a:r>
            <a:endParaRPr lang="pl-PL" sz="32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67" y="1103070"/>
            <a:ext cx="5168525" cy="481997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808" y="145458"/>
            <a:ext cx="5486400" cy="32194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956" y="3664542"/>
            <a:ext cx="49625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4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329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/>
              <a:t>Mieszaniny Gazów </a:t>
            </a:r>
            <a:r>
              <a:rPr lang="pl-PL" sz="3200" b="1" dirty="0" smtClean="0"/>
              <a:t>Doskonałych –definicje i pojęcia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96" y="728420"/>
            <a:ext cx="5067300" cy="17907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37595"/>
            <a:ext cx="5057775" cy="46196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344" y="5593435"/>
            <a:ext cx="5219700" cy="9715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96" y="2618796"/>
            <a:ext cx="4943475" cy="657225"/>
          </a:xfrm>
          <a:prstGeom prst="rect">
            <a:avLst/>
          </a:prstGeom>
        </p:spPr>
      </p:pic>
      <p:pic>
        <p:nvPicPr>
          <p:cNvPr id="9" name="Obraz 8" descr="C:\Users\Ewaa\Desktop\a_błyskawice\20170314_09073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9" y="3375697"/>
            <a:ext cx="2909483" cy="152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6951" y="3609168"/>
            <a:ext cx="762000" cy="2286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6951" y="4170915"/>
            <a:ext cx="1228725" cy="4572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358" y="5124880"/>
            <a:ext cx="501015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44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02051" y="163648"/>
            <a:ext cx="7437895" cy="51827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 smtClean="0"/>
              <a:t>Wielkości i związki charakteryzujące mieszaniny 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61" y="558101"/>
            <a:ext cx="4552950" cy="26765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774" y="843245"/>
            <a:ext cx="5000625" cy="25527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10" y="3234626"/>
            <a:ext cx="4562475" cy="19335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59" y="5168201"/>
            <a:ext cx="4524375" cy="160972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0998" y="3557264"/>
            <a:ext cx="48387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05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628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Związki charakteryzujące mieszaniny</a:t>
            </a:r>
            <a:endParaRPr lang="pl-PL" sz="32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999" y="821410"/>
            <a:ext cx="6572896" cy="58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55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3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311014" cy="2122357"/>
          </a:xfrm>
        </p:spPr>
        <p:txBody>
          <a:bodyPr>
            <a:normAutofit fontScale="55000" lnSpcReduction="20000"/>
          </a:bodyPr>
          <a:lstStyle/>
          <a:p>
            <a:r>
              <a:rPr lang="pl-PL" dirty="0" smtClean="0"/>
              <a:t>Zagadnienia</a:t>
            </a:r>
            <a:endParaRPr lang="pl-PL" dirty="0"/>
          </a:p>
          <a:p>
            <a:r>
              <a:rPr lang="pl-PL" b="1" dirty="0"/>
              <a:t>Energia, praca, ciepło </a:t>
            </a:r>
            <a:endParaRPr lang="pl-PL" dirty="0"/>
          </a:p>
          <a:p>
            <a:pPr lvl="0"/>
            <a:r>
              <a:rPr lang="pl-PL" dirty="0"/>
              <a:t>Pojęcie energii</a:t>
            </a:r>
          </a:p>
          <a:p>
            <a:pPr lvl="0"/>
            <a:r>
              <a:rPr lang="pl-PL" dirty="0"/>
              <a:t>Pojęcie pracy w termodynamice, praca absolutna, praca techniczna, praca użyteczna</a:t>
            </a:r>
          </a:p>
          <a:p>
            <a:r>
              <a:rPr lang="pl-PL" dirty="0"/>
              <a:t>Ciepło, ciepło właściwe, ciepło </a:t>
            </a:r>
            <a:r>
              <a:rPr lang="pl-PL" dirty="0" smtClean="0"/>
              <a:t>jednostkowe</a:t>
            </a:r>
          </a:p>
          <a:p>
            <a:r>
              <a:rPr lang="pl-PL" dirty="0" smtClean="0"/>
              <a:t>I Zasada Termodynamiki</a:t>
            </a:r>
          </a:p>
          <a:p>
            <a:r>
              <a:rPr lang="pl-PL" dirty="0" smtClean="0"/>
              <a:t>Energia wewnętrzna </a:t>
            </a:r>
          </a:p>
          <a:p>
            <a:r>
              <a:rPr lang="pl-PL" dirty="0" smtClean="0"/>
              <a:t>Entalpia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6690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3365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/>
              <a:t>Pojęcia wstępne</a:t>
            </a:r>
            <a:endParaRPr lang="pl-PL" sz="32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28" y="798490"/>
            <a:ext cx="5128427" cy="4816699"/>
          </a:xfrm>
          <a:prstGeom prst="rect">
            <a:avLst/>
          </a:prstGeom>
        </p:spPr>
      </p:pic>
      <p:pic>
        <p:nvPicPr>
          <p:cNvPr id="5" name="Obraz 4" descr="C:\Users\Ewa Pelińska-Olko\Desktop\termodyn. wyk\20170320_0946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029" y="798490"/>
            <a:ext cx="3297089" cy="18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C:\Users\Ewa Pelińska-Olko\Desktop\termodyn. wyk\20170320_10055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680" y="2769906"/>
            <a:ext cx="3220438" cy="1750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14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83839" cy="43336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Rodzaje pracy w termodynamice</a:t>
            </a:r>
            <a:endParaRPr lang="pl-PL" sz="32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47" y="966853"/>
            <a:ext cx="5956902" cy="4326363"/>
          </a:xfrm>
          <a:prstGeom prst="rect">
            <a:avLst/>
          </a:prstGeom>
        </p:spPr>
      </p:pic>
      <p:pic>
        <p:nvPicPr>
          <p:cNvPr id="6" name="Obraz 5" descr="C:\Users\Ewa Pelińska-Olko\Desktop\termodyn. wyk\20170320_1046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079" y="207000"/>
            <a:ext cx="3465830" cy="19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155" y="2324813"/>
            <a:ext cx="5389057" cy="1699543"/>
          </a:xfrm>
          <a:prstGeom prst="rect">
            <a:avLst/>
          </a:prstGeom>
        </p:spPr>
      </p:pic>
      <p:pic>
        <p:nvPicPr>
          <p:cNvPr id="8" name="Obraz 7" descr="C:\Users\Ewa Pelińska-Olko\Desktop\termodyn. wyk\20170320_1245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062" y="4192719"/>
            <a:ext cx="4051863" cy="2301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033" y="5550679"/>
            <a:ext cx="4819650" cy="12192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4841" y="4854479"/>
            <a:ext cx="34575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56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75" y="322643"/>
            <a:ext cx="6524625" cy="46672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350" y="874086"/>
            <a:ext cx="644842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62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3341" y="146185"/>
            <a:ext cx="10220459" cy="703821"/>
          </a:xfrm>
        </p:spPr>
        <p:txBody>
          <a:bodyPr>
            <a:normAutofit/>
          </a:bodyPr>
          <a:lstStyle/>
          <a:p>
            <a:r>
              <a:rPr lang="pl-PL" sz="3200" dirty="0" smtClean="0"/>
              <a:t>                                Ciepło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68" y="698277"/>
            <a:ext cx="5252050" cy="142673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76" y="2216575"/>
            <a:ext cx="4943475" cy="23050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939" y="2369713"/>
            <a:ext cx="5067300" cy="39147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9318" y="4915437"/>
            <a:ext cx="895350" cy="762000"/>
          </a:xfrm>
          <a:prstGeom prst="rect">
            <a:avLst/>
          </a:prstGeom>
        </p:spPr>
      </p:pic>
      <p:pic>
        <p:nvPicPr>
          <p:cNvPr id="9" name="Obraz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93" y="4521625"/>
            <a:ext cx="3952313" cy="212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570" y="191976"/>
            <a:ext cx="5086350" cy="90487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9356" y="1087796"/>
            <a:ext cx="504825" cy="32385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289" y="1514442"/>
            <a:ext cx="4800600" cy="75247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6125" y="1054224"/>
            <a:ext cx="168592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81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42" y="262140"/>
            <a:ext cx="5953125" cy="29337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548" y="3402840"/>
            <a:ext cx="57721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51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760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Różnica pomiędzy ciepłem właściwym przy stałym ciśnieniu i ciepłem właściwym przy stałej objętości</a:t>
            </a: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70" y="1087782"/>
            <a:ext cx="4673600" cy="349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870" y="1859320"/>
            <a:ext cx="508635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47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776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I Zasada Termodynamiki</a:t>
            </a:r>
            <a:endParaRPr lang="pl-PL" sz="3200" b="1" dirty="0"/>
          </a:p>
        </p:txBody>
      </p:sp>
      <p:pic>
        <p:nvPicPr>
          <p:cNvPr id="4" name="Obraz 3" descr="C:\Users\Ewa Pelińska-Olko\Desktop\termodyn. wyk\20170330_1150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28" y="1016295"/>
            <a:ext cx="4916170" cy="2764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50" y="862886"/>
            <a:ext cx="6343650" cy="12954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98690"/>
            <a:ext cx="6172200" cy="40767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0" y="4206523"/>
            <a:ext cx="3048000" cy="8286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29" y="5399065"/>
            <a:ext cx="636270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14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459123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/>
              <a:t>                                Pojęcie entalpii</a:t>
            </a:r>
            <a:endParaRPr lang="pl-PL" sz="32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46" y="775582"/>
            <a:ext cx="3267075" cy="6191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94" y="1884004"/>
            <a:ext cx="6257925" cy="542925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0" y="2573754"/>
            <a:ext cx="4310380" cy="322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94" y="5947014"/>
            <a:ext cx="5724525" cy="9525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2287" y="3279855"/>
            <a:ext cx="4371975" cy="361950"/>
          </a:xfrm>
          <a:prstGeom prst="rect">
            <a:avLst/>
          </a:prstGeom>
        </p:spPr>
      </p:pic>
      <p:pic>
        <p:nvPicPr>
          <p:cNvPr id="9" name="Obraz 8" descr="C:\Users\Ewa Pelińska-Olko\Desktop\termodyn. wyk\20170331_13140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335" y="139031"/>
            <a:ext cx="5066665" cy="284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5500" y="3844690"/>
            <a:ext cx="63055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4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3668"/>
          </a:xfrm>
        </p:spPr>
        <p:txBody>
          <a:bodyPr>
            <a:normAutofit fontScale="90000"/>
          </a:bodyPr>
          <a:lstStyle/>
          <a:p>
            <a:r>
              <a:rPr lang="pl-PL" sz="3600" b="1" dirty="0"/>
              <a:t>Bilans energii dla układu otwartego (przepływowego) w stanie ustalonym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 descr="C:\Users\Ewa Pelińska-Olko\Desktop\termodyn. wyk\20170331_1345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" y="978794"/>
            <a:ext cx="5520690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78794"/>
            <a:ext cx="6086475" cy="2438400"/>
          </a:xfrm>
          <a:prstGeom prst="rect">
            <a:avLst/>
          </a:prstGeom>
        </p:spPr>
      </p:pic>
      <p:pic>
        <p:nvPicPr>
          <p:cNvPr id="7" name="Obraz 6" descr="C:\Users\Ewa Pelińska-Olko\AppData\Local\Microsoft\Windows\Temporary Internet Files\Content.Word\20170403_1103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10" y="3697564"/>
            <a:ext cx="5457825" cy="306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52" y="4317270"/>
            <a:ext cx="575310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0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62" y="278304"/>
            <a:ext cx="6534150" cy="40862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777" y="230679"/>
            <a:ext cx="6276975" cy="41338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561" y="4856542"/>
            <a:ext cx="610552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90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15"/>
            <a:ext cx="6553200" cy="34480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996" y="95115"/>
            <a:ext cx="6086475" cy="38385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472" y="4648401"/>
            <a:ext cx="61722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32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15050" cy="30289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509" y="154278"/>
            <a:ext cx="6267450" cy="40767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918" y="4624454"/>
            <a:ext cx="60007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15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</a:t>
            </a:r>
            <a:r>
              <a:rPr lang="pl-PL" dirty="0"/>
              <a:t>4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311014" cy="2122357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Zagadnienia</a:t>
            </a:r>
            <a:endParaRPr lang="pl-PL" dirty="0"/>
          </a:p>
          <a:p>
            <a:r>
              <a:rPr lang="pl-PL" b="1" dirty="0" smtClean="0"/>
              <a:t>Przemiany charakterystyczne gazów doskonałych</a:t>
            </a:r>
            <a:endParaRPr lang="pl-PL" dirty="0"/>
          </a:p>
          <a:p>
            <a:pPr lvl="0"/>
            <a:r>
              <a:rPr lang="pl-PL" dirty="0" smtClean="0"/>
              <a:t>Rodzaje </a:t>
            </a:r>
            <a:r>
              <a:rPr lang="pl-PL" dirty="0"/>
              <a:t>przemiana: równowagowa, odwracalna, nieodwracalna</a:t>
            </a:r>
          </a:p>
          <a:p>
            <a:pPr lvl="0"/>
            <a:r>
              <a:rPr lang="pl-PL" dirty="0"/>
              <a:t>Przemiany charakterystyczne: izobaryczna, izochoryczna, izotermiczna, izentropowa</a:t>
            </a:r>
          </a:p>
          <a:p>
            <a:r>
              <a:rPr lang="pl-PL" dirty="0"/>
              <a:t>(</a:t>
            </a:r>
            <a:r>
              <a:rPr lang="pl-PL" dirty="0" smtClean="0"/>
              <a:t>adiabata </a:t>
            </a:r>
            <a:r>
              <a:rPr lang="pl-PL" dirty="0"/>
              <a:t>doskonała) , przemiana politropowa- opis matematyczny w tym: Równanie Clapeyrona, I ZT dla poszczególnych przemian</a:t>
            </a:r>
            <a:r>
              <a:rPr lang="pl-PL" dirty="0" smtClean="0"/>
              <a:t>.</a:t>
            </a:r>
          </a:p>
          <a:p>
            <a:r>
              <a:rPr lang="pl-PL" dirty="0" smtClean="0"/>
              <a:t>Przemiana politropowa na płaszczyźnie p-v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9980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/>
              <a:t>Przemiana termodynamiczna</a:t>
            </a:r>
            <a:r>
              <a:rPr lang="pl-PL" sz="3200" dirty="0"/>
              <a:t> </a:t>
            </a:r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936263"/>
            <a:ext cx="3886529" cy="249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850" y="936263"/>
            <a:ext cx="5534025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68" y="4326495"/>
            <a:ext cx="4441190" cy="1904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0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054"/>
          </a:xfrm>
        </p:spPr>
        <p:txBody>
          <a:bodyPr>
            <a:normAutofit fontScale="90000"/>
          </a:bodyPr>
          <a:lstStyle/>
          <a:p>
            <a:r>
              <a:rPr lang="pl-PL" sz="3200" b="1" dirty="0"/>
              <a:t>Matematyczny opis gazów doskonałych  w poszczególnych przemianach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100" y="1208689"/>
            <a:ext cx="5877093" cy="268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850" y="3981063"/>
            <a:ext cx="65055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5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5762" y="365125"/>
            <a:ext cx="10478037" cy="88412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/>
              <a:t>Opis Układu Termodynamicznego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80" y="1154872"/>
            <a:ext cx="6143625" cy="32861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780" y="4545504"/>
            <a:ext cx="5657850" cy="10382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471" y="1249250"/>
            <a:ext cx="2867494" cy="27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31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1827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/>
              <a:t>                        Przemiana izobaryczna </a:t>
            </a:r>
            <a:br>
              <a:rPr lang="pl-PL" sz="3200" b="1" dirty="0" smtClean="0"/>
            </a:br>
            <a:r>
              <a:rPr lang="pl-PL" sz="3200" b="1" dirty="0" smtClean="0"/>
              <a:t>                                        </a:t>
            </a:r>
            <a:r>
              <a:rPr lang="pl-PL" sz="3200" i="1" dirty="0" smtClean="0"/>
              <a:t>p=</a:t>
            </a:r>
            <a:r>
              <a:rPr lang="pl-PL" sz="3200" i="1" dirty="0" err="1" smtClean="0"/>
              <a:t>const</a:t>
            </a:r>
            <a:r>
              <a:rPr lang="pl-PL" sz="3200" dirty="0"/>
              <a:t/>
            </a:r>
            <a:br>
              <a:rPr lang="pl-PL" sz="3200" dirty="0"/>
            </a:b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835" y="141669"/>
            <a:ext cx="4486275" cy="29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11" y="843783"/>
            <a:ext cx="38100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707" y="3190875"/>
            <a:ext cx="556260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5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/>
              <a:t>             Przemiana izochoryczna</a:t>
            </a:r>
            <a:br>
              <a:rPr lang="pl-PL" sz="3200" b="1" dirty="0" smtClean="0"/>
            </a:br>
            <a:r>
              <a:rPr lang="pl-PL" sz="3200" b="1" dirty="0" smtClean="0"/>
              <a:t>                        </a:t>
            </a:r>
            <a:r>
              <a:rPr lang="pl-PL" sz="3200" i="1" dirty="0" smtClean="0"/>
              <a:t>v=</a:t>
            </a:r>
            <a:r>
              <a:rPr lang="pl-PL" sz="3200" i="1" dirty="0" err="1" smtClean="0"/>
              <a:t>const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80" y="89480"/>
            <a:ext cx="4562475" cy="318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2" y="688921"/>
            <a:ext cx="4343400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669" y="3813121"/>
            <a:ext cx="45053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55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544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 </a:t>
            </a:r>
            <a:r>
              <a:rPr lang="pl-PL" dirty="0"/>
              <a:t/>
            </a:r>
            <a:br>
              <a:rPr lang="pl-PL" dirty="0"/>
            </a:br>
            <a:r>
              <a:rPr lang="pl-PL" sz="3600" b="1" dirty="0"/>
              <a:t>Przemiana izotermiczna 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i="1" dirty="0"/>
              <a:t>T=</a:t>
            </a:r>
            <a:r>
              <a:rPr lang="pl-PL" sz="3600" i="1" dirty="0" err="1"/>
              <a:t>const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Obraz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601" y="199696"/>
            <a:ext cx="3240799" cy="240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43" y="1204092"/>
            <a:ext cx="53149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794" y="2895765"/>
            <a:ext cx="540067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59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1523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/>
              <a:t>              Przemiana </a:t>
            </a:r>
            <a:r>
              <a:rPr lang="pl-PL" sz="3600" b="1" dirty="0"/>
              <a:t>izentropowa 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 smtClean="0"/>
              <a:t>             </a:t>
            </a:r>
            <a:r>
              <a:rPr lang="pl-PL" sz="3600" i="1" dirty="0" smtClean="0"/>
              <a:t>S=</a:t>
            </a:r>
            <a:r>
              <a:rPr lang="pl-PL" sz="3600" i="1" dirty="0" err="1" smtClean="0"/>
              <a:t>const</a:t>
            </a:r>
            <a:r>
              <a:rPr lang="pl-PL" sz="3600" i="1" dirty="0" smtClean="0"/>
              <a:t> </a:t>
            </a:r>
            <a:r>
              <a:rPr lang="pl-PL" sz="3600" i="1" dirty="0"/>
              <a:t>( entropia jest stała )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37" y="273434"/>
            <a:ext cx="4292130" cy="278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84" y="1023281"/>
            <a:ext cx="494347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58" y="3429000"/>
            <a:ext cx="5867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92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570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Wyprowadzenie wzoru na adiabatę doskonałą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70" y="1110355"/>
            <a:ext cx="5412544" cy="54469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668" y="1479078"/>
            <a:ext cx="41624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54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2700" b="1" dirty="0" smtClean="0"/>
              <a:t>Pierwsza </a:t>
            </a:r>
            <a:r>
              <a:rPr lang="pl-PL" sz="2700" b="1" dirty="0"/>
              <a:t>Zasada Termodynamiki dla przemian charakterystycznych, konsekwencje zastosowania Pierwszej Zasady Termodynamiki dla przemian charakterystycznych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86" y="1597737"/>
            <a:ext cx="428625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86" y="2701487"/>
            <a:ext cx="37909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3" y="4132865"/>
            <a:ext cx="503872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129" y="1136760"/>
            <a:ext cx="462915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636" y="3761390"/>
            <a:ext cx="64389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Łącznik prostoliniowy 6"/>
          <p:cNvCxnSpPr>
            <a:stCxn id="7173" idx="2"/>
          </p:cNvCxnSpPr>
          <p:nvPr/>
        </p:nvCxnSpPr>
        <p:spPr>
          <a:xfrm>
            <a:off x="8334704" y="3622785"/>
            <a:ext cx="13753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>
            <a:off x="3429000" y="6361715"/>
            <a:ext cx="7946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oliniowy 10"/>
          <p:cNvCxnSpPr/>
          <p:nvPr/>
        </p:nvCxnSpPr>
        <p:spPr>
          <a:xfrm>
            <a:off x="7587343" y="6733190"/>
            <a:ext cx="169817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05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4889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                    Przemiana </a:t>
            </a:r>
            <a:r>
              <a:rPr lang="pl-PL" sz="3200" b="1" dirty="0"/>
              <a:t>politropowa </a:t>
            </a:r>
            <a:endParaRPr lang="pl-PL" sz="3200" dirty="0"/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532" y="453104"/>
            <a:ext cx="3971104" cy="2121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35" y="935914"/>
            <a:ext cx="5267325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87060"/>
            <a:ext cx="451485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0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6221" y="64581"/>
            <a:ext cx="10515600" cy="359805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Przykładowe zadanie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54" y="881448"/>
            <a:ext cx="4307004" cy="548228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818" y="1325845"/>
            <a:ext cx="3924300" cy="14859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343" y="0"/>
            <a:ext cx="4755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43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5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311014" cy="2122357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Zagadnienia</a:t>
            </a:r>
            <a:endParaRPr lang="pl-PL" dirty="0"/>
          </a:p>
          <a:p>
            <a:pPr lvl="0"/>
            <a:r>
              <a:rPr lang="pl-PL" b="1" dirty="0"/>
              <a:t>Druga Zasada Termodynamiki  II </a:t>
            </a:r>
            <a:r>
              <a:rPr lang="pl-PL" b="1" dirty="0" smtClean="0"/>
              <a:t>ZT </a:t>
            </a:r>
            <a:endParaRPr lang="pl-PL" b="1" dirty="0"/>
          </a:p>
          <a:p>
            <a:pPr lvl="0"/>
            <a:r>
              <a:rPr lang="pl-PL" dirty="0" smtClean="0"/>
              <a:t>Entropia </a:t>
            </a:r>
            <a:endParaRPr lang="pl-PL" dirty="0"/>
          </a:p>
          <a:p>
            <a:pPr lvl="0"/>
            <a:r>
              <a:rPr lang="pl-PL" dirty="0"/>
              <a:t>Wykres T-s </a:t>
            </a:r>
          </a:p>
          <a:p>
            <a:pPr lvl="0"/>
            <a:r>
              <a:rPr lang="pl-PL" dirty="0" smtClean="0"/>
              <a:t>Obiegi </a:t>
            </a:r>
            <a:endParaRPr lang="pl-PL" dirty="0"/>
          </a:p>
          <a:p>
            <a:pPr lvl="0"/>
            <a:r>
              <a:rPr lang="pl-PL" dirty="0"/>
              <a:t>Procesy </a:t>
            </a:r>
            <a:r>
              <a:rPr lang="pl-PL" dirty="0" smtClean="0"/>
              <a:t>nieodwracalne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011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744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/>
              <a:t>II Zasada Termodynamiki  - </a:t>
            </a:r>
            <a:r>
              <a:rPr lang="pl-PL" sz="3200" b="1" dirty="0" smtClean="0"/>
              <a:t>pierwsze sformułowania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42963"/>
            <a:ext cx="10391775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6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 b="1" dirty="0" smtClean="0"/>
              <a:t>Parametry stanu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1184521"/>
            <a:ext cx="5886450" cy="33813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65" y="4822534"/>
            <a:ext cx="5667375" cy="15144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25" y="2680617"/>
            <a:ext cx="56483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40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8645" y="0"/>
            <a:ext cx="10515600" cy="1325563"/>
          </a:xfrm>
        </p:spPr>
        <p:txBody>
          <a:bodyPr>
            <a:normAutofit/>
          </a:bodyPr>
          <a:lstStyle/>
          <a:p>
            <a:pPr lvl="0" algn="ctr"/>
            <a:r>
              <a:rPr lang="pl-PL" sz="2200" b="1" dirty="0"/>
              <a:t>Co to jest  przemiana  odwracalna?</a:t>
            </a:r>
            <a:br>
              <a:rPr lang="pl-PL" sz="2200" b="1" dirty="0"/>
            </a:br>
            <a:r>
              <a:rPr lang="pl-PL" sz="2200" b="1" dirty="0"/>
              <a:t>Co to jest entropia?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" y="685061"/>
            <a:ext cx="6241334" cy="303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7" y="3672709"/>
            <a:ext cx="6181857" cy="126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908" y="714622"/>
            <a:ext cx="4231728" cy="201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977" y="2920234"/>
            <a:ext cx="4319588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951" y="4519532"/>
            <a:ext cx="1735684" cy="54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772" y="5064073"/>
            <a:ext cx="1504456" cy="48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13" y="5732775"/>
            <a:ext cx="6751350" cy="75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69" y="5064073"/>
            <a:ext cx="5414301" cy="91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443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76280"/>
          </a:xfrm>
        </p:spPr>
        <p:txBody>
          <a:bodyPr>
            <a:normAutofit fontScale="90000"/>
          </a:bodyPr>
          <a:lstStyle/>
          <a:p>
            <a:r>
              <a:rPr lang="pl-PL" sz="2000" dirty="0" smtClean="0"/>
              <a:t>Wykresy entropii (zastosowanie </a:t>
            </a:r>
            <a:r>
              <a:rPr lang="pl-PL" sz="2000" dirty="0"/>
              <a:t>entropii</a:t>
            </a:r>
            <a:r>
              <a:rPr lang="pl-PL" sz="2000" dirty="0" smtClean="0"/>
              <a:t>)----- </a:t>
            </a:r>
            <a:r>
              <a:rPr lang="pl-PL" sz="2000" dirty="0"/>
              <a:t>https://pbc.gda.pl/Content/4098/pbc_termodynamika.pdf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9" y="1016600"/>
            <a:ext cx="4332087" cy="2336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1016600"/>
            <a:ext cx="4229100" cy="45148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337" y="970519"/>
            <a:ext cx="3552825" cy="22574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799" y="3613965"/>
            <a:ext cx="3009900" cy="22002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289" y="4145950"/>
            <a:ext cx="2562225" cy="2190750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930876" y="4145950"/>
            <a:ext cx="2800865" cy="23784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/>
        </p:nvCxnSpPr>
        <p:spPr>
          <a:xfrm>
            <a:off x="930876" y="4145950"/>
            <a:ext cx="28750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3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034"/>
          </a:xfrm>
        </p:spPr>
        <p:txBody>
          <a:bodyPr>
            <a:normAutofit fontScale="90000"/>
          </a:bodyPr>
          <a:lstStyle/>
          <a:p>
            <a:r>
              <a:rPr lang="pl-PL" sz="3600" b="1" dirty="0"/>
              <a:t>II Zasada Termodynamiki (IIZT</a:t>
            </a:r>
            <a:r>
              <a:rPr lang="pl-PL" sz="3600" b="1" dirty="0" smtClean="0"/>
              <a:t>) – sformułowanie matematyczne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05836" y="549866"/>
            <a:ext cx="2739390" cy="36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6" y="706329"/>
            <a:ext cx="6389468" cy="43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4711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264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Obieg termodynamiczny</a:t>
            </a:r>
            <a:endParaRPr lang="pl-PL" sz="32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9" y="945931"/>
            <a:ext cx="6994655" cy="151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223" y="2382858"/>
            <a:ext cx="2382520" cy="1903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601" y="4681209"/>
            <a:ext cx="53435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8447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Obiegi prawo- i lewo-bieżne</a:t>
            </a: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18" y="253388"/>
            <a:ext cx="2274570" cy="250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587" y="253388"/>
            <a:ext cx="2465705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8" y="4209557"/>
            <a:ext cx="5022754" cy="236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81" y="3134124"/>
            <a:ext cx="5614329" cy="65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09" y="3106711"/>
            <a:ext cx="5619750" cy="86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09" y="4374259"/>
            <a:ext cx="5672342" cy="203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274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Obieg Carnota jako przykład obiegu prawo-bieżnego</a:t>
            </a: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2" y="1092091"/>
            <a:ext cx="3438985" cy="2765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01" y="4000500"/>
            <a:ext cx="59245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989" y="1055305"/>
            <a:ext cx="5963666" cy="115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5388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dirty="0" smtClean="0"/>
              <a:t>Uwaga! Na następnych zajęciach będziemy korzystać z wykresu </a:t>
            </a:r>
            <a:r>
              <a:rPr lang="pl-PL" sz="2400" dirty="0"/>
              <a:t>entropia –entalpia</a:t>
            </a:r>
            <a:br>
              <a:rPr lang="pl-PL" sz="2400" dirty="0"/>
            </a:br>
            <a:r>
              <a:rPr lang="pl-PL" sz="2400" dirty="0">
                <a:hlinkClick r:id="rId2"/>
              </a:rPr>
              <a:t>https://</a:t>
            </a:r>
            <a:r>
              <a:rPr lang="pl-PL" sz="2400" dirty="0" smtClean="0">
                <a:hlinkClick r:id="rId2"/>
              </a:rPr>
              <a:t>www.empik.com/wykres-entalpia-entropia-dla-pary-wodnej-do-1000-c-i-95-mpa-wukalowicz-m-p,p1214289254,ksiazka-p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>
                <a:hlinkClick r:id="rId3"/>
              </a:rPr>
              <a:t>https://</a:t>
            </a:r>
            <a:r>
              <a:rPr lang="pl-PL" sz="2400" dirty="0" smtClean="0">
                <a:hlinkClick r:id="rId3"/>
              </a:rPr>
              <a:t>www.ceneo.pl/54212722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838200" y="1629718"/>
            <a:ext cx="6127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4"/>
              </a:rPr>
              <a:t>http://</a:t>
            </a:r>
            <a:r>
              <a:rPr lang="pl-PL" dirty="0" smtClean="0">
                <a:hlinkClick r:id="rId4"/>
              </a:rPr>
              <a:t>www.e-synergia.eu/arch/blog.php?post=01022014-calc</a:t>
            </a:r>
            <a:r>
              <a:rPr lang="pl-PL" dirty="0" smtClean="0"/>
              <a:t>  </a:t>
            </a:r>
          </a:p>
          <a:p>
            <a:r>
              <a:rPr lang="pl-PL" dirty="0" smtClean="0"/>
              <a:t> zaawansowany kalkulator parametrów termodynamicznych 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700216" y="26399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hlinkClick r:id="rId5"/>
              </a:rPr>
              <a:t>http://home.agh.edu.pl/~siwek/Maszyny_I_Urzadzenia_Energetyczne_2017/Z.4.%</a:t>
            </a:r>
            <a:r>
              <a:rPr lang="pl-PL" dirty="0" smtClean="0">
                <a:hlinkClick r:id="rId5"/>
              </a:rPr>
              <a:t>20Energetyka%20parowa/Wykres%20i%20tablice.pdf</a:t>
            </a:r>
            <a:endParaRPr lang="pl-PL" dirty="0" smtClean="0"/>
          </a:p>
          <a:p>
            <a:r>
              <a:rPr lang="pl-PL" dirty="0" smtClean="0"/>
              <a:t>Parametry wody na linii granicznej x=1,x=0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58342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6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311014" cy="2122357"/>
          </a:xfrm>
        </p:spPr>
        <p:txBody>
          <a:bodyPr>
            <a:normAutofit/>
          </a:bodyPr>
          <a:lstStyle/>
          <a:p>
            <a:r>
              <a:rPr lang="pl-PL" dirty="0" smtClean="0"/>
              <a:t>Zagadnienia</a:t>
            </a:r>
          </a:p>
          <a:p>
            <a:r>
              <a:rPr lang="pl-PL" dirty="0" smtClean="0"/>
              <a:t>Praca podstawowa, </a:t>
            </a:r>
            <a:r>
              <a:rPr lang="pl-PL" dirty="0"/>
              <a:t>egzergia </a:t>
            </a:r>
            <a:r>
              <a:rPr lang="pl-PL" dirty="0" smtClean="0"/>
              <a:t>(https</a:t>
            </a:r>
            <a:r>
              <a:rPr lang="pl-PL" dirty="0"/>
              <a:t>://</a:t>
            </a:r>
            <a:r>
              <a:rPr lang="pl-PL" dirty="0" smtClean="0"/>
              <a:t>pbc.gda.pl/Content/4098/pbc_termodynamika.pdf)</a:t>
            </a:r>
          </a:p>
          <a:p>
            <a:r>
              <a:rPr lang="pl-PL" dirty="0" smtClean="0"/>
              <a:t>Para wodna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94139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1362" y="169494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sz="2400" dirty="0" smtClean="0"/>
              <a:t>Podstawowe linki </a:t>
            </a:r>
            <a:br>
              <a:rPr lang="pl-PL" sz="2400" dirty="0" smtClean="0"/>
            </a:br>
            <a:r>
              <a:rPr lang="pl-PL" sz="2400" dirty="0" smtClean="0"/>
              <a:t>Uwaga! Na następnych zajęciach będziemy korzystać z wykresu </a:t>
            </a:r>
            <a:r>
              <a:rPr lang="pl-PL" sz="2400" dirty="0"/>
              <a:t>entropia –entalpia</a:t>
            </a:r>
            <a:br>
              <a:rPr lang="pl-PL" sz="2400" dirty="0"/>
            </a:br>
            <a:r>
              <a:rPr lang="pl-PL" sz="2400" dirty="0">
                <a:hlinkClick r:id="rId2"/>
              </a:rPr>
              <a:t>https://</a:t>
            </a:r>
            <a:r>
              <a:rPr lang="pl-PL" sz="2400" dirty="0" smtClean="0">
                <a:hlinkClick r:id="rId2"/>
              </a:rPr>
              <a:t>www.empik.com/wykres-entalpia-entropia-dla-pary-wodnej-do-1000-c-i-95-mpa-wukalowicz-m-p,p1214289254,ksiazka-p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>
                <a:hlinkClick r:id="rId3"/>
              </a:rPr>
              <a:t>https://</a:t>
            </a:r>
            <a:r>
              <a:rPr lang="pl-PL" sz="2400" dirty="0" smtClean="0">
                <a:hlinkClick r:id="rId3"/>
              </a:rPr>
              <a:t>www.ceneo.pl/54212722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813486" y="3524421"/>
            <a:ext cx="6127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4"/>
              </a:rPr>
              <a:t>http://</a:t>
            </a:r>
            <a:r>
              <a:rPr lang="pl-PL" dirty="0" smtClean="0">
                <a:hlinkClick r:id="rId4"/>
              </a:rPr>
              <a:t>www.e-synergia.eu/arch/blog.php?post=01022014-calc</a:t>
            </a:r>
            <a:r>
              <a:rPr lang="pl-PL" dirty="0" smtClean="0"/>
              <a:t>  </a:t>
            </a:r>
          </a:p>
          <a:p>
            <a:r>
              <a:rPr lang="pl-PL" dirty="0" smtClean="0"/>
              <a:t> zaawansowany kalkulator parametrów termodynamicznych 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700216" y="467466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hlinkClick r:id="rId5"/>
              </a:rPr>
              <a:t>http://home.agh.edu.pl/~siwek/Maszyny_I_Urzadzenia_Energetyczne_2017/Z.4.%</a:t>
            </a:r>
            <a:r>
              <a:rPr lang="pl-PL" dirty="0" smtClean="0">
                <a:hlinkClick r:id="rId5"/>
              </a:rPr>
              <a:t>20Energetyka%20parowa/Wykres%20i%20tablice.pdf</a:t>
            </a:r>
            <a:endParaRPr lang="pl-PL" dirty="0" smtClean="0"/>
          </a:p>
          <a:p>
            <a:r>
              <a:rPr lang="pl-PL" dirty="0" smtClean="0"/>
              <a:t>Parametry wody na linii granicznej x=1,x=0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20437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64" y="731921"/>
            <a:ext cx="1007745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94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516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/>
              <a:t>Najważniejsze intensywne parametry stanu układu – temperatura i ciśnienie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36896"/>
            <a:ext cx="5642962" cy="419495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31853"/>
            <a:ext cx="5029200" cy="13620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162" y="1136896"/>
            <a:ext cx="4924425" cy="1905000"/>
          </a:xfrm>
          <a:prstGeom prst="rect">
            <a:avLst/>
          </a:prstGeom>
        </p:spPr>
      </p:pic>
      <p:pic>
        <p:nvPicPr>
          <p:cNvPr id="7" name="Obraz 6" descr="C:\Users\Ewa Pelińska-Olko\Desktop\termodyn. wyk\20170302_1210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19" y="3234374"/>
            <a:ext cx="4629150" cy="2602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7677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6952" y="365126"/>
            <a:ext cx="10386848" cy="39161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Para wodna</a:t>
            </a: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90" y="736545"/>
            <a:ext cx="3540344" cy="253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4" y="3464144"/>
            <a:ext cx="4441606" cy="54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50" y="4162097"/>
            <a:ext cx="54006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35" y="726856"/>
            <a:ext cx="4771164" cy="388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4652634"/>
            <a:ext cx="50958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5388851"/>
            <a:ext cx="52673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24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03855" y="-298384"/>
            <a:ext cx="2598265" cy="379794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053464" y="-1006123"/>
            <a:ext cx="2664169" cy="475209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4702" y="2492525"/>
            <a:ext cx="2816569" cy="391464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03305" y="2095160"/>
            <a:ext cx="1906897" cy="379970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793789" y="2459922"/>
            <a:ext cx="2776357" cy="402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219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672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Wykres p-v dla wody, stan i funkcje stanu pary mokrej</a:t>
            </a: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7" y="885004"/>
            <a:ext cx="4953000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97" y="885004"/>
            <a:ext cx="6181725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97" y="4114801"/>
            <a:ext cx="4288555" cy="26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97" y="4748213"/>
            <a:ext cx="57054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95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704"/>
          </a:xfrm>
        </p:spPr>
        <p:txBody>
          <a:bodyPr>
            <a:normAutofit/>
          </a:bodyPr>
          <a:lstStyle/>
          <a:p>
            <a:pPr algn="just"/>
            <a:r>
              <a:rPr lang="pl-PL" sz="3200" dirty="0" smtClean="0"/>
              <a:t>                                                                        Tabele</a:t>
            </a:r>
            <a:endParaRPr lang="pl-PL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83" y="1038227"/>
            <a:ext cx="675322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18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890" y="-107092"/>
            <a:ext cx="9611461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883243" y="33219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http://home.agh.edu.pl/~siwek/Maszyny_I_Urzadzenia_Energetyczne_2017/Z.4.%20Energetyka%20parowa/Wykres%20i%20tablice.pdf</a:t>
            </a:r>
          </a:p>
        </p:txBody>
      </p:sp>
    </p:spTree>
    <p:extLst>
      <p:ext uri="{BB962C8B-B14F-4D97-AF65-F5344CB8AC3E}">
        <p14:creationId xmlns:p14="http://schemas.microsoft.com/office/powerpoint/2010/main" val="406064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335" y="0"/>
            <a:ext cx="9141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361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/>
              <a:t>Wykres T-s dla wody</a:t>
            </a: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02" y="1001486"/>
            <a:ext cx="4010025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5" y="1920649"/>
            <a:ext cx="64008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31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041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Wykres i-s dla wody </a:t>
            </a: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023" y="213632"/>
            <a:ext cx="4048125" cy="34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040946"/>
            <a:ext cx="630555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661682"/>
            <a:ext cx="5016500" cy="282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3912054"/>
            <a:ext cx="5810023" cy="5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946" y="5072017"/>
            <a:ext cx="4252912" cy="113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46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49483" y="14829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http://lmal.zut.edu.pl/fileadmin/public/materialy/jak%20korzystac%20z%20wykresu%20i-s/wykres%20i-s.pdf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483" y="-148281"/>
            <a:ext cx="8795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84" y="0"/>
            <a:ext cx="9302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1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Przyrządy do pomiaru temperatury i ciśnienia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18" y="1269181"/>
            <a:ext cx="3367086" cy="379914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467" y="1346178"/>
            <a:ext cx="1952625" cy="15716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49" y="1254893"/>
            <a:ext cx="1695450" cy="15144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074" y="1127733"/>
            <a:ext cx="1828800" cy="15525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094" y="3134498"/>
            <a:ext cx="1552575" cy="157162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5730" y="2765213"/>
            <a:ext cx="1876425" cy="160972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5518" y="2865416"/>
            <a:ext cx="1152525" cy="16002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7936" y="4629923"/>
            <a:ext cx="1000125" cy="150495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2874" y="4629923"/>
            <a:ext cx="2200275" cy="158115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1461" y="4740233"/>
            <a:ext cx="22764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550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785" y="0"/>
            <a:ext cx="9068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1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73" y="0"/>
            <a:ext cx="9909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904" y="0"/>
            <a:ext cx="9006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2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136" y="0"/>
            <a:ext cx="9529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328" y="0"/>
            <a:ext cx="9461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187" y="0"/>
            <a:ext cx="963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890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283" y="0"/>
            <a:ext cx="9589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041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77" y="0"/>
            <a:ext cx="9564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081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516" y="0"/>
            <a:ext cx="9476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112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516" y="0"/>
            <a:ext cx="9476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51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Mierzenie ciśnienia</a:t>
            </a:r>
            <a:endParaRPr lang="pl-PL" sz="3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43037"/>
            <a:ext cx="4400550" cy="28289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725" y="1443037"/>
            <a:ext cx="3695700" cy="2324100"/>
          </a:xfrm>
          <a:prstGeom prst="rect">
            <a:avLst/>
          </a:prstGeom>
        </p:spPr>
      </p:pic>
      <p:pic>
        <p:nvPicPr>
          <p:cNvPr id="8" name="Obraz 7" descr="C:\Users\Ewa Pelińska-Olko\Desktop\termodyn. wyk\20170302_1152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99" y="4130392"/>
            <a:ext cx="4452938" cy="2312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4937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46" y="0"/>
            <a:ext cx="9848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929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7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311014" cy="2122357"/>
          </a:xfrm>
        </p:spPr>
        <p:txBody>
          <a:bodyPr>
            <a:normAutofit/>
          </a:bodyPr>
          <a:lstStyle/>
          <a:p>
            <a:r>
              <a:rPr lang="pl-PL" dirty="0" smtClean="0"/>
              <a:t>Zagadnienia</a:t>
            </a:r>
          </a:p>
          <a:p>
            <a:r>
              <a:rPr lang="pl-PL" dirty="0"/>
              <a:t>Gazy wilgotne. Procesy z użyciem gazów wilgotnych 	</a:t>
            </a:r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5047675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3033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Podstawowe definicje</a:t>
            </a:r>
            <a:endParaRPr lang="pl-PL" sz="32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04" y="967793"/>
            <a:ext cx="6096000" cy="25527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150" y="3520493"/>
            <a:ext cx="61912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576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624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Wielkości charakteryzujące powietrze wilgotne </a:t>
            </a:r>
            <a:endParaRPr lang="pl-PL" sz="32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9476"/>
            <a:ext cx="6381750" cy="41148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33609"/>
            <a:ext cx="6019800" cy="9620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392" y="959476"/>
            <a:ext cx="2428875" cy="5715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518" y="1592420"/>
            <a:ext cx="6019800" cy="239077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900" y="4298764"/>
            <a:ext cx="57531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271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ytuł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581173"/>
              </a:xfrm>
            </p:spPr>
            <p:txBody>
              <a:bodyPr>
                <a:normAutofit fontScale="90000"/>
              </a:bodyPr>
              <a:lstStyle/>
              <a:p>
                <a:r>
                  <a:rPr lang="pl-PL" sz="3600" b="1" dirty="0"/>
                  <a:t>Wykres Moliera ( </a:t>
                </a:r>
                <a:r>
                  <a:rPr lang="pl-PL" sz="3600" dirty="0"/>
                  <a:t>Wykres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3600" i="1">
                            <a:latin typeface="Cambria Math"/>
                          </a:rPr>
                          <m:t>𝑖</m:t>
                        </m:r>
                      </m:e>
                      <m:sub>
                        <m:r>
                          <a:rPr lang="pl-PL" sz="3600" i="1">
                            <a:latin typeface="Cambria Math"/>
                          </a:rPr>
                          <m:t>1+</m:t>
                        </m:r>
                        <m:r>
                          <a:rPr lang="pl-PL" sz="3600" i="1">
                            <a:latin typeface="Cambria Math"/>
                          </a:rPr>
                          <m:t>𝑋</m:t>
                        </m:r>
                      </m:sub>
                    </m:sSub>
                    <m:r>
                      <a:rPr lang="pl-PL" sz="3600" i="1">
                        <a:latin typeface="Cambria Math"/>
                      </a:rPr>
                      <m:t>−</m:t>
                    </m:r>
                    <m:r>
                      <a:rPr lang="pl-PL" sz="3600" i="1">
                        <a:latin typeface="Cambria Math"/>
                      </a:rPr>
                      <m:t>𝑋</m:t>
                    </m:r>
                  </m:oMath>
                </a14:m>
                <a:r>
                  <a:rPr lang="pl-PL" sz="3600" dirty="0"/>
                  <a:t> dla powietrza wilgotnego) </a:t>
                </a:r>
                <a:r>
                  <a:rPr lang="pl-PL" dirty="0"/>
                  <a:t/>
                </a:r>
                <a:br>
                  <a:rPr lang="pl-PL" dirty="0"/>
                </a:br>
                <a:endParaRPr lang="pl-PL" dirty="0"/>
              </a:p>
            </p:txBody>
          </p:sp>
        </mc:Choice>
        <mc:Fallback xmlns="">
          <p:sp>
            <p:nvSpPr>
              <p:cNvPr id="2" name="Tytu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581173"/>
              </a:xfrm>
              <a:blipFill rotWithShape="0">
                <a:blip r:embed="rId2"/>
                <a:stretch>
                  <a:fillRect l="-1507" t="-6421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711"/>
            <a:ext cx="3943350" cy="376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127" y="946298"/>
            <a:ext cx="4029075" cy="3090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4568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ytuł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pl-PL" sz="3600" b="1" dirty="0"/>
                  <a:t>Wykres Moliera ( </a:t>
                </a:r>
                <a:r>
                  <a:rPr lang="pl-PL" sz="3600" dirty="0"/>
                  <a:t>Wykres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36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pl-PL" sz="36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pl-PL" sz="36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pl-PL" sz="3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l-PL" sz="36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pl-PL" sz="3600" dirty="0"/>
                  <a:t> dla powietrza wilgotnego) </a:t>
                </a:r>
                <a:r>
                  <a:rPr lang="pl-PL" dirty="0"/>
                  <a:t/>
                </a:r>
                <a:br>
                  <a:rPr lang="pl-PL" dirty="0"/>
                </a:br>
                <a:endParaRPr lang="pl-PL" dirty="0"/>
              </a:p>
            </p:txBody>
          </p:sp>
        </mc:Choice>
        <mc:Fallback xmlns="">
          <p:sp>
            <p:nvSpPr>
              <p:cNvPr id="2" name="Tytu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866" y="1027906"/>
            <a:ext cx="8524875" cy="5589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4085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8775"/>
          </a:xfrm>
        </p:spPr>
        <p:txBody>
          <a:bodyPr>
            <a:normAutofit fontScale="90000"/>
          </a:bodyPr>
          <a:lstStyle/>
          <a:p>
            <a:r>
              <a:rPr lang="pl-PL" sz="3200" b="1" dirty="0"/>
              <a:t>Procesy w powietrzu </a:t>
            </a:r>
            <a:r>
              <a:rPr lang="pl-PL" sz="3200" b="1" dirty="0" smtClean="0"/>
              <a:t>wilgotnym – grzanie i chłodzenie izobaryczne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99" y="1669122"/>
            <a:ext cx="5372100" cy="223837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31812"/>
            <a:ext cx="4791075" cy="4742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5576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9679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/>
              <a:t>Procesy w powietrzu wilgotnym – mieszanie się strumieni powietrza wilgotnego</a:t>
            </a: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5" y="876004"/>
            <a:ext cx="4165262" cy="1651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90" y="2620043"/>
            <a:ext cx="2952750" cy="2286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675" y="666375"/>
            <a:ext cx="4848707" cy="254229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675" y="4149636"/>
            <a:ext cx="4695825" cy="428625"/>
          </a:xfrm>
          <a:prstGeom prst="rect">
            <a:avLst/>
          </a:prstGeom>
        </p:spPr>
      </p:pic>
      <p:pic>
        <p:nvPicPr>
          <p:cNvPr id="8" name="Obraz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8" y="2941243"/>
            <a:ext cx="4705350" cy="2648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4599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414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/>
              <a:t>Nawilżanie powietrza wilgotnego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3" y="365126"/>
            <a:ext cx="3724275" cy="366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304" y="967785"/>
            <a:ext cx="5610225" cy="1295400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" y="4033521"/>
            <a:ext cx="4857750" cy="255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103" y="3840481"/>
            <a:ext cx="55911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923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Procesy w powietrzu wilgotnym - suszenie</a:t>
            </a: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05" y="1643425"/>
            <a:ext cx="4772025" cy="249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171" y="1488484"/>
            <a:ext cx="5876925" cy="28098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171" y="5613899"/>
            <a:ext cx="54483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68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2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311014" cy="2122357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Zagadnienia</a:t>
            </a:r>
            <a:endParaRPr lang="pl-PL" dirty="0"/>
          </a:p>
          <a:p>
            <a:r>
              <a:rPr lang="pl-PL" sz="2000" b="1" dirty="0"/>
              <a:t>Funkcje stanu. Równania stanu gazów doskonałych. Mieszaniny gazów </a:t>
            </a:r>
            <a:r>
              <a:rPr lang="pl-PL" sz="2000" b="1" dirty="0" smtClean="0"/>
              <a:t>doskonałych:</a:t>
            </a:r>
            <a:endParaRPr lang="pl-PL" sz="2000" dirty="0"/>
          </a:p>
          <a:p>
            <a:pPr lvl="0"/>
            <a:r>
              <a:rPr lang="pl-PL" dirty="0"/>
              <a:t>Pojęcie stanu gazu doskonałego – jego model ideowy</a:t>
            </a:r>
          </a:p>
          <a:p>
            <a:pPr lvl="0"/>
            <a:r>
              <a:rPr lang="pl-PL" dirty="0"/>
              <a:t>Równanie stanu gazu doskonałego – równanie Clapeyrona</a:t>
            </a:r>
          </a:p>
          <a:p>
            <a:pPr lvl="0"/>
            <a:r>
              <a:rPr lang="pl-PL" dirty="0"/>
              <a:t>Mieszaniny gazów doskonałych – prawa rządzące mieszaninami</a:t>
            </a:r>
          </a:p>
          <a:p>
            <a:pPr lvl="0"/>
            <a:r>
              <a:rPr lang="pl-PL" dirty="0"/>
              <a:t>Mieszaniny gazów doskonałych – sposób opisu , stałe mieszanin</a:t>
            </a:r>
          </a:p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247671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8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311014" cy="2122357"/>
          </a:xfrm>
        </p:spPr>
        <p:txBody>
          <a:bodyPr>
            <a:normAutofit/>
          </a:bodyPr>
          <a:lstStyle/>
          <a:p>
            <a:r>
              <a:rPr lang="pl-PL" dirty="0" smtClean="0"/>
              <a:t>Zagadnienia</a:t>
            </a:r>
          </a:p>
          <a:p>
            <a:r>
              <a:rPr lang="pl-PL" dirty="0" smtClean="0"/>
              <a:t>      Przepływ gazów</a:t>
            </a:r>
            <a:r>
              <a:rPr lang="pl-PL" dirty="0"/>
              <a:t>	</a:t>
            </a:r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4059708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80" y="384810"/>
            <a:ext cx="4883476" cy="178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17" y="384811"/>
            <a:ext cx="5629003" cy="246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38" y="3081339"/>
            <a:ext cx="6143292" cy="48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38" y="3730398"/>
            <a:ext cx="5918154" cy="191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9687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904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/>
              <a:t>Entalpia spiętrzenia/parametry spiętrzenia</a:t>
            </a:r>
            <a:endParaRPr lang="pl-PL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64" y="1239067"/>
            <a:ext cx="5636486" cy="180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35" y="3432539"/>
            <a:ext cx="5339715" cy="259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368" y="6113031"/>
            <a:ext cx="1980247" cy="72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478" y="1063943"/>
            <a:ext cx="5388040" cy="88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769" y="2139213"/>
            <a:ext cx="4558494" cy="137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723" y="3544967"/>
            <a:ext cx="5518733" cy="171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724" y="5370099"/>
            <a:ext cx="4567415" cy="130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5481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/>
              <a:t>Dysze i dyfuzory</a:t>
            </a:r>
            <a:endParaRPr lang="pl-PL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40" y="944335"/>
            <a:ext cx="6518205" cy="347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40" y="4458244"/>
            <a:ext cx="38671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988923"/>
            <a:ext cx="57531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072" y="944335"/>
            <a:ext cx="4369397" cy="315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7" y="4288835"/>
            <a:ext cx="5171396" cy="157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8241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990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/>
              <a:t>Izentropowy krytyczny stosunek ciśnień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4759481"/>
            <a:ext cx="5838825" cy="79057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7" y="1256033"/>
            <a:ext cx="5183505" cy="292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726" y="1256033"/>
            <a:ext cx="5781675" cy="23717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651" y="3778071"/>
            <a:ext cx="5619750" cy="11049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5845130"/>
            <a:ext cx="62960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39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ytuł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343213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pl-PL" sz="3200" b="1" dirty="0" smtClean="0"/>
                  <a:t>Wyprowadzenie</a:t>
                </a:r>
                <a14:m>
                  <m:oMath xmlns:m="http://schemas.openxmlformats.org/officeDocument/2006/math">
                    <m:r>
                      <a:rPr lang="pl-PL" sz="32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pl-PL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pl-PL" sz="3200" b="1" dirty="0" smtClean="0"/>
                  <a:t> formuły </a:t>
                </a:r>
                <a:endParaRPr lang="pl-PL" sz="3200" b="1" dirty="0"/>
              </a:p>
            </p:txBody>
          </p:sp>
        </mc:Choice>
        <mc:Fallback xmlns="">
          <p:sp>
            <p:nvSpPr>
              <p:cNvPr id="2" name="Tytu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343213"/>
              </a:xfrm>
              <a:blipFill rotWithShape="0">
                <a:blip r:embed="rId2"/>
                <a:stretch>
                  <a:fillRect t="-53571" b="-7321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83599"/>
            <a:ext cx="6048375" cy="42862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808" y="1021724"/>
            <a:ext cx="3686175" cy="3810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994" y="5069849"/>
            <a:ext cx="56673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7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442" y="228885"/>
            <a:ext cx="10515600" cy="35609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/>
              <a:t>Parametry przekroju minimalnego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82" y="584977"/>
            <a:ext cx="5330311" cy="16400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44" y="2356834"/>
            <a:ext cx="5578049" cy="41984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211" y="584977"/>
            <a:ext cx="4979831" cy="354782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248" y="4159418"/>
            <a:ext cx="3511640" cy="239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49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11873" cy="639427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Maksymalny strumień masy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1" y="1004552"/>
            <a:ext cx="5894231" cy="5226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a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0834676"/>
                  </p:ext>
                </p:extLst>
              </p:nvPr>
            </p:nvGraphicFramePr>
            <p:xfrm>
              <a:off x="6920247" y="1004552"/>
              <a:ext cx="3657600" cy="268579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27710"/>
                    <a:gridCol w="570230"/>
                    <a:gridCol w="570230"/>
                    <a:gridCol w="570230"/>
                    <a:gridCol w="609600"/>
                    <a:gridCol w="609600"/>
                  </a:tblGrid>
                  <a:tr h="190500">
                    <a:tc gridSpan="4"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:endParaRPr lang="pl-PL" sz="1100"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44450" marR="44450" marT="0" marB="0" anchor="b"/>
                    </a:tc>
                    <a:tc hMerge="1"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średni współczynnik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 hMerge="1"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</a:tr>
                  <a:tr h="190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k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1,667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1,42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1,333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1,2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1,135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</a:tr>
                  <a:tr h="571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liczba prędkości </a:t>
                          </a:r>
                          <a14:m>
                            <m:oMath xmlns:m="http://schemas.openxmlformats.org/officeDocument/2006/math">
                              <m:r>
                                <a:rPr lang="pl-PL" sz="12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oMath>
                          </a14:m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1,114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1,079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1,069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1,044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1,031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</a:tr>
                  <a:tr h="7620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izen. krtyczny st. Ciśnień</a:t>
                          </a:r>
                        </a:p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l-PL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pl-PL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pl-PL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0,4895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0,5283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0,5401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0,564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0,5774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</a:tr>
                  <a:tr h="571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l. izentr. Przepływu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l-PL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pl-PL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pl-PL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pl-PL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0,72375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0,68474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0,67348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0,64879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 dirty="0">
                              <a:effectLst/>
                            </a:rPr>
                            <a:t>0,63592</a:t>
                          </a:r>
                          <a:endParaRPr lang="pl-PL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a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0834676"/>
                  </p:ext>
                </p:extLst>
              </p:nvPr>
            </p:nvGraphicFramePr>
            <p:xfrm>
              <a:off x="6920247" y="1004552"/>
              <a:ext cx="3657600" cy="270230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27710"/>
                    <a:gridCol w="570230"/>
                    <a:gridCol w="570230"/>
                    <a:gridCol w="570230"/>
                    <a:gridCol w="609600"/>
                    <a:gridCol w="609600"/>
                  </a:tblGrid>
                  <a:tr h="374269">
                    <a:tc gridSpan="4"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:endParaRPr lang="pl-PL" sz="1100"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44450" marR="44450" marT="0" marB="0" anchor="b"/>
                    </a:tc>
                    <a:tc hMerge="1"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średni współczynnik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 hMerge="1"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</a:tr>
                  <a:tr h="190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k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1,667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1,42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1,333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1,2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1,135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</a:tr>
                  <a:tr h="583057"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4450" marR="44450" marT="0" marB="0" anchor="b">
                        <a:blipFill rotWithShape="0">
                          <a:blip r:embed="rId3"/>
                          <a:stretch>
                            <a:fillRect l="-833" t="-102083" r="-404167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1,114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1,079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1,069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1,044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1,031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</a:tr>
                  <a:tr h="937133"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4450" marR="44450" marT="0" marB="0" anchor="b">
                        <a:blipFill rotWithShape="0">
                          <a:blip r:embed="rId3"/>
                          <a:stretch>
                            <a:fillRect l="-833" t="-125974" r="-404167" b="-753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0,4895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0,5283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0,5401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0,564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0,5774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</a:tr>
                  <a:tr h="617347"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4450" marR="44450" marT="0" marB="0" anchor="b">
                        <a:blipFill rotWithShape="0">
                          <a:blip r:embed="rId3"/>
                          <a:stretch>
                            <a:fillRect l="-833" t="-341176" r="-404167" b="-13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0,72375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0,68474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0,67348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>
                              <a:effectLst/>
                            </a:rPr>
                            <a:t>0,64879</a:t>
                          </a:r>
                          <a:endParaRPr lang="pl-PL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100" dirty="0">
                              <a:effectLst/>
                            </a:rPr>
                            <a:t>0,63592</a:t>
                          </a:r>
                          <a:endParaRPr lang="pl-PL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b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855954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9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311014" cy="2122357"/>
          </a:xfrm>
        </p:spPr>
        <p:txBody>
          <a:bodyPr>
            <a:normAutofit fontScale="62500" lnSpcReduction="20000"/>
          </a:bodyPr>
          <a:lstStyle/>
          <a:p>
            <a:r>
              <a:rPr lang="pl-PL" dirty="0" smtClean="0"/>
              <a:t>Zagadnienia</a:t>
            </a:r>
          </a:p>
          <a:p>
            <a:r>
              <a:rPr lang="pl-PL" b="1" dirty="0" smtClean="0"/>
              <a:t>Spalanie gazów:</a:t>
            </a:r>
          </a:p>
          <a:p>
            <a:pPr lvl="0"/>
            <a:r>
              <a:rPr lang="pl-PL" dirty="0"/>
              <a:t>Podstawowe definicje</a:t>
            </a:r>
          </a:p>
          <a:p>
            <a:pPr lvl="0"/>
            <a:r>
              <a:rPr lang="pl-PL" dirty="0"/>
              <a:t>Spalanie całkowite i zupełne</a:t>
            </a:r>
          </a:p>
          <a:p>
            <a:pPr lvl="0"/>
            <a:r>
              <a:rPr lang="pl-PL" dirty="0"/>
              <a:t>Określanie ilościowe pierwiastków palnych w paliwie i utleniacza</a:t>
            </a:r>
          </a:p>
          <a:p>
            <a:pPr lvl="0"/>
            <a:r>
              <a:rPr lang="pl-PL" dirty="0"/>
              <a:t>Spalanie niezupełne</a:t>
            </a:r>
          </a:p>
          <a:p>
            <a:r>
              <a:rPr lang="pl-PL" dirty="0"/>
              <a:t>	</a:t>
            </a:r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3178341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252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Podstawowy podział paliw i wskaźniki je charakteryzujące</a:t>
            </a:r>
            <a:endParaRPr lang="pl-PL" sz="32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95" y="1043395"/>
            <a:ext cx="5330326" cy="67533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81" y="2027736"/>
            <a:ext cx="4810942" cy="366183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60515"/>
            <a:ext cx="5030883" cy="286239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234" y="3897418"/>
            <a:ext cx="4843649" cy="35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21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3759558" cy="562153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Podstawowe definicje</a:t>
            </a:r>
            <a:endParaRPr lang="pl-PL" sz="3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279"/>
            <a:ext cx="6096000" cy="33432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46202"/>
            <a:ext cx="6105525" cy="43719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81" y="5149940"/>
            <a:ext cx="60579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934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835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Spalanie -rodzaje, ciepło spalania i wartość opałowa</a:t>
            </a:r>
            <a:endParaRPr lang="pl-PL" sz="32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06248"/>
            <a:ext cx="5486400" cy="28860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09" y="4804681"/>
            <a:ext cx="5286375" cy="7429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371" y="1006248"/>
            <a:ext cx="5162550" cy="16002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371" y="2945129"/>
            <a:ext cx="4486275" cy="18669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670" y="5420677"/>
            <a:ext cx="501967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141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652509"/>
            <a:ext cx="10515600" cy="47089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/>
              <a:t>Spalanie całkowite i zupełne </a:t>
            </a:r>
            <a:r>
              <a:rPr lang="pl-PL" sz="3200" b="1" dirty="0" smtClean="0"/>
              <a:t>–założenia do obliczeń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155"/>
            <a:ext cx="5448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1126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83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Spalanie gazów – bilans pierwiastków</a:t>
            </a:r>
            <a:endParaRPr lang="pl-PL" sz="32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84" y="1221376"/>
            <a:ext cx="5276850" cy="36385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496" y="5360398"/>
            <a:ext cx="4848225" cy="5524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328" y="1388063"/>
            <a:ext cx="5432915" cy="34718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822" y="5636623"/>
            <a:ext cx="47339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632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477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Paliwa ciekłe i </a:t>
            </a:r>
            <a:r>
              <a:rPr lang="pl-PL" b="1" dirty="0" smtClean="0"/>
              <a:t>stałe – bilans pierwiastków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22169"/>
            <a:ext cx="6073770" cy="509124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970" y="2609305"/>
            <a:ext cx="48387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656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53332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/>
              <a:t>Minimalne zapotrzebowanie tlenu i powietrza, rzeczywiste zapotrzebowanie powietrza</a:t>
            </a:r>
            <a:endParaRPr lang="pl-PL" sz="32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72" y="959439"/>
            <a:ext cx="4930851" cy="13788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72" y="2579232"/>
            <a:ext cx="5297907" cy="268509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524" y="959439"/>
            <a:ext cx="5513241" cy="46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72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272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Ilość i skład spalin „  ”  ”</a:t>
            </a:r>
            <a:endParaRPr lang="pl-PL" sz="32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095375"/>
            <a:ext cx="5448300" cy="37528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095375"/>
            <a:ext cx="57150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946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702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Spalanie niezupełne i niecałkowite , kontrakcja  w paliwach</a:t>
            </a:r>
            <a:endParaRPr lang="pl-PL" sz="32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674" y="1007337"/>
            <a:ext cx="5129788" cy="368222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557" y="1380716"/>
            <a:ext cx="462915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5943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3132</TotalTime>
  <Words>657</Words>
  <Application>Microsoft Office PowerPoint</Application>
  <PresentationFormat>Panoramiczny</PresentationFormat>
  <Paragraphs>156</Paragraphs>
  <Slides>96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96</vt:i4>
      </vt:variant>
    </vt:vector>
  </HeadingPairs>
  <TitlesOfParts>
    <vt:vector size="102" baseType="lpstr">
      <vt:lpstr>Arial</vt:lpstr>
      <vt:lpstr>Calibri</vt:lpstr>
      <vt:lpstr>Calibri Light</vt:lpstr>
      <vt:lpstr>Cambria Math</vt:lpstr>
      <vt:lpstr>Times New Roman</vt:lpstr>
      <vt:lpstr>Motyw pakietu Office</vt:lpstr>
      <vt:lpstr>Termodynamika - podstawy Wykład 1</vt:lpstr>
      <vt:lpstr>Prezentacja programu PowerPoint</vt:lpstr>
      <vt:lpstr>Opis Układu Termodynamicznego </vt:lpstr>
      <vt:lpstr>Parametry stanu </vt:lpstr>
      <vt:lpstr>Najważniejsze intensywne parametry stanu układu – temperatura i ciśnienie</vt:lpstr>
      <vt:lpstr>Przyrządy do pomiaru temperatury i ciśnienia</vt:lpstr>
      <vt:lpstr>Mierzenie ciśnienia</vt:lpstr>
      <vt:lpstr>Termodynamika - podstawy Wykład 2</vt:lpstr>
      <vt:lpstr>Podstawowe definicje</vt:lpstr>
      <vt:lpstr>Równanie stanu gazu doskonałego- Równanie Clapeyrona</vt:lpstr>
      <vt:lpstr>Użyteczne prawa termodynamiczne</vt:lpstr>
      <vt:lpstr>Mieszaniny Gazów Doskonałych –definicje i pojęcia  </vt:lpstr>
      <vt:lpstr>Wielkości i związki charakteryzujące mieszaniny </vt:lpstr>
      <vt:lpstr>Związki charakteryzujące mieszaniny</vt:lpstr>
      <vt:lpstr>Termodynamika - podstawy Wykład 3</vt:lpstr>
      <vt:lpstr>Pojęcia wstępne</vt:lpstr>
      <vt:lpstr>Rodzaje pracy w termodynamice</vt:lpstr>
      <vt:lpstr>Prezentacja programu PowerPoint</vt:lpstr>
      <vt:lpstr>                                Ciepło</vt:lpstr>
      <vt:lpstr>Różnica pomiędzy ciepłem właściwym przy stałym ciśnieniu i ciepłem właściwym przy stałej objętości</vt:lpstr>
      <vt:lpstr>I Zasada Termodynamiki</vt:lpstr>
      <vt:lpstr>                                Pojęcie entalpii</vt:lpstr>
      <vt:lpstr>Bilans energii dla układu otwartego (przepływowego) w stanie ustalonym </vt:lpstr>
      <vt:lpstr>Prezentacja programu PowerPoint</vt:lpstr>
      <vt:lpstr>Prezentacja programu PowerPoint</vt:lpstr>
      <vt:lpstr>Prezentacja programu PowerPoint</vt:lpstr>
      <vt:lpstr>Termodynamika - podstawy Wykład 4</vt:lpstr>
      <vt:lpstr>Przemiana termodynamiczna </vt:lpstr>
      <vt:lpstr>Matematyczny opis gazów doskonałych  w poszczególnych przemianach</vt:lpstr>
      <vt:lpstr>                        Przemiana izobaryczna                                          p=const </vt:lpstr>
      <vt:lpstr>             Przemiana izochoryczna                         v=const </vt:lpstr>
      <vt:lpstr>  Przemiana izotermiczna  T=const </vt:lpstr>
      <vt:lpstr>              Przemiana izentropowa               S=const ( entropia jest stała ) </vt:lpstr>
      <vt:lpstr>Wyprowadzenie wzoru na adiabatę doskonałą</vt:lpstr>
      <vt:lpstr> Pierwsza Zasada Termodynamiki dla przemian charakterystycznych, konsekwencje zastosowania Pierwszej Zasady Termodynamiki dla przemian charakterystycznych  </vt:lpstr>
      <vt:lpstr>                    Przemiana politropowa </vt:lpstr>
      <vt:lpstr>Przykładowe zadanie</vt:lpstr>
      <vt:lpstr>Termodynamika - podstawy Wykład 5</vt:lpstr>
      <vt:lpstr>II Zasada Termodynamiki  - pierwsze sformułowania </vt:lpstr>
      <vt:lpstr>Co to jest  przemiana  odwracalna? Co to jest entropia?  </vt:lpstr>
      <vt:lpstr>Wykresy entropii (zastosowanie entropii)----- https://pbc.gda.pl/Content/4098/pbc_termodynamika.pdf</vt:lpstr>
      <vt:lpstr>II Zasada Termodynamiki (IIZT) – sformułowanie matematyczne </vt:lpstr>
      <vt:lpstr>Obieg termodynamiczny</vt:lpstr>
      <vt:lpstr>Obiegi prawo- i lewo-bieżne</vt:lpstr>
      <vt:lpstr>Obieg Carnota jako przykład obiegu prawo-bieżnego</vt:lpstr>
      <vt:lpstr>Uwaga! Na następnych zajęciach będziemy korzystać z wykresu entropia –entalpia https://www.empik.com/wykres-entalpia-entropia-dla-pary-wodnej-do-1000-c-i-95-mpa-wukalowicz-m-p,p1214289254,ksiazka-p  https://www.ceneo.pl/54212722   </vt:lpstr>
      <vt:lpstr>Termodynamika - podstawy Wykład 6</vt:lpstr>
      <vt:lpstr>Podstawowe linki  Uwaga! Na następnych zajęciach będziemy korzystać z wykresu entropia –entalpia https://www.empik.com/wykres-entalpia-entropia-dla-pary-wodnej-do-1000-c-i-95-mpa-wukalowicz-m-p,p1214289254,ksiazka-p  https://www.ceneo.pl/54212722   </vt:lpstr>
      <vt:lpstr>Prezentacja programu PowerPoint</vt:lpstr>
      <vt:lpstr>Para wodna</vt:lpstr>
      <vt:lpstr>Prezentacja programu PowerPoint</vt:lpstr>
      <vt:lpstr>Wykres p-v dla wody, stan i funkcje stanu pary mokrej</vt:lpstr>
      <vt:lpstr>                                                                        Tabele</vt:lpstr>
      <vt:lpstr>Prezentacja programu PowerPoint</vt:lpstr>
      <vt:lpstr>Prezentacja programu PowerPoint</vt:lpstr>
      <vt:lpstr>Wykres T-s dla wody</vt:lpstr>
      <vt:lpstr>Wykres i-s dla wody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Termodynamika - podstawy Wykład 7</vt:lpstr>
      <vt:lpstr>Podstawowe definicje</vt:lpstr>
      <vt:lpstr>Wielkości charakteryzujące powietrze wilgotne </vt:lpstr>
      <vt:lpstr>Wykres Moliera ( Wykres i_(1+X)-X dla powietrza wilgotnego)  </vt:lpstr>
      <vt:lpstr>Wykres Moliera ( Wykres i_(1+X)-X dla powietrza wilgotnego)  </vt:lpstr>
      <vt:lpstr>Procesy w powietrzu wilgotnym – grzanie i chłodzenie izobaryczne </vt:lpstr>
      <vt:lpstr>Procesy w powietrzu wilgotnym – mieszanie się strumieni powietrza wilgotnego</vt:lpstr>
      <vt:lpstr>Nawilżanie powietrza wilgotnego </vt:lpstr>
      <vt:lpstr>Procesy w powietrzu wilgotnym - suszenie</vt:lpstr>
      <vt:lpstr>Termodynamika - podstawy Wykład 8</vt:lpstr>
      <vt:lpstr>Prezentacja programu PowerPoint</vt:lpstr>
      <vt:lpstr>Entalpia spiętrzenia/parametry spiętrzenia</vt:lpstr>
      <vt:lpstr>Dysze i dyfuzory</vt:lpstr>
      <vt:lpstr>Izentropowy krytyczny stosunek ciśnień </vt:lpstr>
      <vt:lpstr>Wyprowadzenie  β formuły </vt:lpstr>
      <vt:lpstr>Parametry przekroju minimalnego</vt:lpstr>
      <vt:lpstr>Maksymalny strumień masy</vt:lpstr>
      <vt:lpstr>Termodynamika - podstawy Wykład 9</vt:lpstr>
      <vt:lpstr>Podstawowy podział paliw i wskaźniki je charakteryzujące</vt:lpstr>
      <vt:lpstr>Spalanie -rodzaje, ciepło spalania i wartość opałowa</vt:lpstr>
      <vt:lpstr>Spalanie całkowite i zupełne –założenia do obliczeń  </vt:lpstr>
      <vt:lpstr>Spalanie gazów – bilans pierwiastków</vt:lpstr>
      <vt:lpstr>Paliwa ciekłe i stałe – bilans pierwiastków </vt:lpstr>
      <vt:lpstr>Minimalne zapotrzebowanie tlenu i powietrza, rzeczywiste zapotrzebowanie powietrza</vt:lpstr>
      <vt:lpstr>Ilość i skład spalin „  ”  ”</vt:lpstr>
      <vt:lpstr>Spalanie niezupełne i niecałkowite , kontrakcja  w paliwach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Wymiana Ciepła i Masy Wykład 1</dc:title>
  <dc:creator>Ewaa</dc:creator>
  <cp:lastModifiedBy>Ewaa</cp:lastModifiedBy>
  <cp:revision>186</cp:revision>
  <dcterms:created xsi:type="dcterms:W3CDTF">2020-09-07T09:11:36Z</dcterms:created>
  <dcterms:modified xsi:type="dcterms:W3CDTF">2020-12-28T10:49:32Z</dcterms:modified>
</cp:coreProperties>
</file>